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9/6/2021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47B80AF-23E2-4F8D-8F4C-62E6D615B6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98B78F-5B3B-4B1B-9B18-E24280D0278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C543C31-3AA8-4C43-9A3A-FD99F6BD21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F9B040C-151A-4973-95B6-20459BF23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0324348-A89B-45A2-A891-BC740106A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101B3-AB4F-4661-B143-D03399D847F5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30AA131-8636-4A73-8C49-728711A1CE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6894102-532D-4787-944C-840198049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0324348-A89B-45A2-A891-BC740106A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101B3-AB4F-4661-B143-D03399D847F5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30AA131-8636-4A73-8C49-728711A1CE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6894102-532D-4787-944C-840198049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9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Debts And Claims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73968D-DBBE-4BF3-8426-3CF9E0522D10}"/>
              </a:ext>
            </a:extLst>
          </p:cNvPr>
          <p:cNvSpPr/>
          <p:nvPr/>
        </p:nvSpPr>
        <p:spPr>
          <a:xfrm>
            <a:off x="381000" y="533400"/>
            <a:ext cx="8305800" cy="464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4">
            <a:extLst>
              <a:ext uri="{FF2B5EF4-FFF2-40B4-BE49-F238E27FC236}">
                <a16:creationId xmlns:a16="http://schemas.microsoft.com/office/drawing/2014/main" id="{0CB053B3-C44B-4E9B-B56F-E42A40A8A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48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Is the agreement for the settlement of a debt?</a:t>
            </a:r>
          </a:p>
        </p:txBody>
      </p:sp>
      <p:sp>
        <p:nvSpPr>
          <p:cNvPr id="2051" name="Line 5">
            <a:extLst>
              <a:ext uri="{FF2B5EF4-FFF2-40B4-BE49-F238E27FC236}">
                <a16:creationId xmlns:a16="http://schemas.microsoft.com/office/drawing/2014/main" id="{BEECAFE5-90D3-497A-B13B-E9836D6C1A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685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6">
            <a:extLst>
              <a:ext uri="{FF2B5EF4-FFF2-40B4-BE49-F238E27FC236}">
                <a16:creationId xmlns:a16="http://schemas.microsoft.com/office/drawing/2014/main" id="{CC9A9722-2598-46B2-9E4D-C794528E2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685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111DE8C6-94BB-4AB3-9426-40E886528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7620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0F9949B4-5A71-44F5-BBA1-D85A8066E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2954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Special debt settlement rules do not appy</a:t>
            </a:r>
          </a:p>
        </p:txBody>
      </p:sp>
      <p:sp>
        <p:nvSpPr>
          <p:cNvPr id="2055" name="Text Box 9">
            <a:extLst>
              <a:ext uri="{FF2B5EF4-FFF2-40B4-BE49-F238E27FC236}">
                <a16:creationId xmlns:a16="http://schemas.microsoft.com/office/drawing/2014/main" id="{3ED0661B-BC67-49FB-8082-15F2C506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71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Amount in dispute?</a:t>
            </a:r>
          </a:p>
        </p:txBody>
      </p:sp>
      <p:sp>
        <p:nvSpPr>
          <p:cNvPr id="2056" name="Line 10">
            <a:extLst>
              <a:ext uri="{FF2B5EF4-FFF2-40B4-BE49-F238E27FC236}">
                <a16:creationId xmlns:a16="http://schemas.microsoft.com/office/drawing/2014/main" id="{90BACCBA-F03E-45B4-BB1C-458A8CBD5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752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11">
            <a:extLst>
              <a:ext uri="{FF2B5EF4-FFF2-40B4-BE49-F238E27FC236}">
                <a16:creationId xmlns:a16="http://schemas.microsoft.com/office/drawing/2014/main" id="{ABBEEEBE-6EAB-46F2-9C53-A64EE26E7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28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  <p:sp>
        <p:nvSpPr>
          <p:cNvPr id="2058" name="Text Box 12">
            <a:extLst>
              <a:ext uri="{FF2B5EF4-FFF2-40B4-BE49-F238E27FC236}">
                <a16:creationId xmlns:a16="http://schemas.microsoft.com/office/drawing/2014/main" id="{37A421BC-EEDD-4849-96AD-B1DEEC99A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590800"/>
            <a:ext cx="37338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variety of approaches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Contract modification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Consideration not required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Enforceable if under seal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Enforceable if in writing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Promissory estoppel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: </a:t>
            </a:r>
          </a:p>
        </p:txBody>
      </p:sp>
      <p:sp>
        <p:nvSpPr>
          <p:cNvPr id="2059" name="Text Box 13">
            <a:extLst>
              <a:ext uri="{FF2B5EF4-FFF2-40B4-BE49-F238E27FC236}">
                <a16:creationId xmlns:a16="http://schemas.microsoft.com/office/drawing/2014/main" id="{E7B13123-0925-4063-B82D-1C04E41E9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62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60" name="Line 14">
            <a:extLst>
              <a:ext uri="{FF2B5EF4-FFF2-40B4-BE49-F238E27FC236}">
                <a16:creationId xmlns:a16="http://schemas.microsoft.com/office/drawing/2014/main" id="{81B12128-FFDE-418A-BD4B-BD84E6536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1752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Text Box 15">
            <a:extLst>
              <a:ext uri="{FF2B5EF4-FFF2-40B4-BE49-F238E27FC236}">
                <a16:creationId xmlns:a16="http://schemas.microsoft.com/office/drawing/2014/main" id="{FE62ABB6-8C06-494F-8EA4-9CB21BBBA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Colorable argument for each side?</a:t>
            </a:r>
          </a:p>
        </p:txBody>
      </p:sp>
      <p:sp>
        <p:nvSpPr>
          <p:cNvPr id="2062" name="Text Box 17">
            <a:extLst>
              <a:ext uri="{FF2B5EF4-FFF2-40B4-BE49-F238E27FC236}">
                <a16:creationId xmlns:a16="http://schemas.microsoft.com/office/drawing/2014/main" id="{E8B17B9E-BF9D-4DAA-BA8A-2D7DB9663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63" name="Line 18">
            <a:extLst>
              <a:ext uri="{FF2B5EF4-FFF2-40B4-BE49-F238E27FC236}">
                <a16:creationId xmlns:a16="http://schemas.microsoft.com/office/drawing/2014/main" id="{0DC020FA-7F05-40AB-AC18-E26C5BE6A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19">
            <a:extLst>
              <a:ext uri="{FF2B5EF4-FFF2-40B4-BE49-F238E27FC236}">
                <a16:creationId xmlns:a16="http://schemas.microsoft.com/office/drawing/2014/main" id="{CDF421EC-E981-43F7-9B13-EE65C3B0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971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  <p:sp>
        <p:nvSpPr>
          <p:cNvPr id="2065" name="Line 20">
            <a:extLst>
              <a:ext uri="{FF2B5EF4-FFF2-40B4-BE49-F238E27FC236}">
                <a16:creationId xmlns:a16="http://schemas.microsoft.com/office/drawing/2014/main" id="{276BF144-8477-4C67-A045-DE741E8857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Text Box 21">
            <a:extLst>
              <a:ext uri="{FF2B5EF4-FFF2-40B4-BE49-F238E27FC236}">
                <a16:creationId xmlns:a16="http://schemas.microsoft.com/office/drawing/2014/main" id="{18EBEEC8-DCD8-486C-AE3F-5239F6664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67" name="Text Box 22">
            <a:extLst>
              <a:ext uri="{FF2B5EF4-FFF2-40B4-BE49-F238E27FC236}">
                <a16:creationId xmlns:a16="http://schemas.microsoft.com/office/drawing/2014/main" id="{BDDF4A0D-240D-4792-8B89-0ED49C84D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1676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Promises are consideration for each other</a:t>
            </a:r>
          </a:p>
        </p:txBody>
      </p:sp>
      <p:sp>
        <p:nvSpPr>
          <p:cNvPr id="2068" name="Text Box 23">
            <a:extLst>
              <a:ext uri="{FF2B5EF4-FFF2-40B4-BE49-F238E27FC236}">
                <a16:creationId xmlns:a16="http://schemas.microsoft.com/office/drawing/2014/main" id="{8D683520-DF2C-407C-A852-C4E81419C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5760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Good faith belief that the claim is valid?</a:t>
            </a:r>
          </a:p>
        </p:txBody>
      </p:sp>
      <p:sp>
        <p:nvSpPr>
          <p:cNvPr id="2069" name="Line 24">
            <a:extLst>
              <a:ext uri="{FF2B5EF4-FFF2-40B4-BE49-F238E27FC236}">
                <a16:creationId xmlns:a16="http://schemas.microsoft.com/office/drawing/2014/main" id="{8CEBB948-CC2A-4A14-ACC6-F2BB70E44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Text Box 25">
            <a:extLst>
              <a:ext uri="{FF2B5EF4-FFF2-40B4-BE49-F238E27FC236}">
                <a16:creationId xmlns:a16="http://schemas.microsoft.com/office/drawing/2014/main" id="{719345AC-EA38-4C3E-B187-DF7103B7E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648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  <p:sp>
        <p:nvSpPr>
          <p:cNvPr id="2071" name="Line 26">
            <a:extLst>
              <a:ext uri="{FF2B5EF4-FFF2-40B4-BE49-F238E27FC236}">
                <a16:creationId xmlns:a16="http://schemas.microsoft.com/office/drawing/2014/main" id="{DAE97FEA-2456-4837-8ACB-AC09E0C415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Text Box 27">
            <a:extLst>
              <a:ext uri="{FF2B5EF4-FFF2-40B4-BE49-F238E27FC236}">
                <a16:creationId xmlns:a16="http://schemas.microsoft.com/office/drawing/2014/main" id="{9A3A9E77-007A-4D54-B175-859F3AE1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648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73" name="Text Box 28">
            <a:extLst>
              <a:ext uri="{FF2B5EF4-FFF2-40B4-BE49-F238E27FC236}">
                <a16:creationId xmlns:a16="http://schemas.microsoft.com/office/drawing/2014/main" id="{F1BB710B-F646-49EF-BEE9-37AE5A425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Promise to give up the claim is consideration</a:t>
            </a:r>
          </a:p>
        </p:txBody>
      </p:sp>
      <p:sp>
        <p:nvSpPr>
          <p:cNvPr id="2074" name="Text Box 33">
            <a:extLst>
              <a:ext uri="{FF2B5EF4-FFF2-40B4-BE49-F238E27FC236}">
                <a16:creationId xmlns:a16="http://schemas.microsoft.com/office/drawing/2014/main" id="{0678D4AC-9524-4EEA-9AED-EF2F328FF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34000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Promise to give up the claim is </a:t>
            </a:r>
            <a:r>
              <a:rPr lang="en-US" altLang="en-US" i="1"/>
              <a:t>not</a:t>
            </a:r>
            <a:r>
              <a:rPr lang="en-US" altLang="en-US"/>
              <a:t> consideration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822075-3DE8-4467-B916-0286385E97BA}"/>
              </a:ext>
            </a:extLst>
          </p:cNvPr>
          <p:cNvSpPr txBox="1"/>
          <p:nvPr/>
        </p:nvSpPr>
        <p:spPr>
          <a:xfrm>
            <a:off x="76200" y="381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Debt </a:t>
            </a:r>
          </a:p>
          <a:p>
            <a:r>
              <a:rPr lang="en-US" b="1" dirty="0">
                <a:latin typeface="+mj-lt"/>
              </a:rPr>
              <a:t>Settlement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8EF487-456E-4FE1-B218-84A7045320A4}"/>
              </a:ext>
            </a:extLst>
          </p:cNvPr>
          <p:cNvSpPr/>
          <p:nvPr/>
        </p:nvSpPr>
        <p:spPr>
          <a:xfrm>
            <a:off x="457200" y="638175"/>
            <a:ext cx="8458200" cy="394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9">
            <a:extLst>
              <a:ext uri="{FF2B5EF4-FFF2-40B4-BE49-F238E27FC236}">
                <a16:creationId xmlns:a16="http://schemas.microsoft.com/office/drawing/2014/main" id="{DAD22C3E-5FE0-42AA-AFDA-A7C4E861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817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Claim in dispute?</a:t>
            </a:r>
          </a:p>
        </p:txBody>
      </p:sp>
      <p:sp>
        <p:nvSpPr>
          <p:cNvPr id="2051" name="Line 10">
            <a:extLst>
              <a:ext uri="{FF2B5EF4-FFF2-40B4-BE49-F238E27FC236}">
                <a16:creationId xmlns:a16="http://schemas.microsoft.com/office/drawing/2014/main" id="{6C7B759C-57C2-4509-8647-4C3F92625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0" y="1004888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Text Box 11">
            <a:extLst>
              <a:ext uri="{FF2B5EF4-FFF2-40B4-BE49-F238E27FC236}">
                <a16:creationId xmlns:a16="http://schemas.microsoft.com/office/drawing/2014/main" id="{B92D7288-72E7-4990-AB40-D6A3EF87D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10810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2053" name="Text Box 12">
            <a:extLst>
              <a:ext uri="{FF2B5EF4-FFF2-40B4-BE49-F238E27FC236}">
                <a16:creationId xmlns:a16="http://schemas.microsoft.com/office/drawing/2014/main" id="{3BE95116-EF50-4FF2-B2B4-482DB7721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0" y="1843088"/>
            <a:ext cx="3733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 variety of exceptions—e.g. quit claim deeds</a:t>
            </a:r>
          </a:p>
        </p:txBody>
      </p:sp>
      <p:sp>
        <p:nvSpPr>
          <p:cNvPr id="2054" name="Line 14">
            <a:extLst>
              <a:ext uri="{FF2B5EF4-FFF2-40B4-BE49-F238E27FC236}">
                <a16:creationId xmlns:a16="http://schemas.microsoft.com/office/drawing/2014/main" id="{524E01C6-BC42-4047-B304-853B6D3954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1900" y="10048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15">
            <a:extLst>
              <a:ext uri="{FF2B5EF4-FFF2-40B4-BE49-F238E27FC236}">
                <a16:creationId xmlns:a16="http://schemas.microsoft.com/office/drawing/2014/main" id="{9E8BB2E9-FE5D-4D5A-AC71-7AB2DE401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766888"/>
            <a:ext cx="388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Colorable argument for each side?</a:t>
            </a:r>
          </a:p>
        </p:txBody>
      </p:sp>
      <p:sp>
        <p:nvSpPr>
          <p:cNvPr id="2056" name="Text Box 17">
            <a:extLst>
              <a:ext uri="{FF2B5EF4-FFF2-40B4-BE49-F238E27FC236}">
                <a16:creationId xmlns:a16="http://schemas.microsoft.com/office/drawing/2014/main" id="{1A2AFAA2-A5F7-4C0E-B990-506A14C5C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08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2057" name="Line 18">
            <a:extLst>
              <a:ext uri="{FF2B5EF4-FFF2-40B4-BE49-F238E27FC236}">
                <a16:creationId xmlns:a16="http://schemas.microsoft.com/office/drawing/2014/main" id="{5365D536-60CC-4430-9B7B-6DA914246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1300" y="21478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Text Box 19">
            <a:extLst>
              <a:ext uri="{FF2B5EF4-FFF2-40B4-BE49-F238E27FC236}">
                <a16:creationId xmlns:a16="http://schemas.microsoft.com/office/drawing/2014/main" id="{CB1F9348-A9DC-46B3-AB40-D49D7566F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22240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2059" name="Line 20">
            <a:extLst>
              <a:ext uri="{FF2B5EF4-FFF2-40B4-BE49-F238E27FC236}">
                <a16:creationId xmlns:a16="http://schemas.microsoft.com/office/drawing/2014/main" id="{4EC584CC-7D3A-4EC2-88C1-CA04D9C6B4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71700" y="21478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21">
            <a:extLst>
              <a:ext uri="{FF2B5EF4-FFF2-40B4-BE49-F238E27FC236}">
                <a16:creationId xmlns:a16="http://schemas.microsoft.com/office/drawing/2014/main" id="{5B785B96-F298-4F85-BFB5-67021E0C9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2224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2061" name="Text Box 22">
            <a:extLst>
              <a:ext uri="{FF2B5EF4-FFF2-40B4-BE49-F238E27FC236}">
                <a16:creationId xmlns:a16="http://schemas.microsoft.com/office/drawing/2014/main" id="{95C972E2-1BB5-46FF-9BF6-A8223845E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2909888"/>
            <a:ext cx="1676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Promises are consideration for each other</a:t>
            </a:r>
          </a:p>
        </p:txBody>
      </p:sp>
      <p:sp>
        <p:nvSpPr>
          <p:cNvPr id="2062" name="Text Box 23">
            <a:extLst>
              <a:ext uri="{FF2B5EF4-FFF2-40B4-BE49-F238E27FC236}">
                <a16:creationId xmlns:a16="http://schemas.microsoft.com/office/drawing/2014/main" id="{B848C32C-170F-4524-9B29-3B3E543A0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2909888"/>
            <a:ext cx="1828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Good faith belief that the claim is valid?</a:t>
            </a:r>
          </a:p>
        </p:txBody>
      </p:sp>
      <p:sp>
        <p:nvSpPr>
          <p:cNvPr id="2063" name="Line 24">
            <a:extLst>
              <a:ext uri="{FF2B5EF4-FFF2-40B4-BE49-F238E27FC236}">
                <a16:creationId xmlns:a16="http://schemas.microsoft.com/office/drawing/2014/main" id="{AAA8EF66-3DB0-4162-B732-D61279D33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38242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25">
            <a:extLst>
              <a:ext uri="{FF2B5EF4-FFF2-40B4-BE49-F238E27FC236}">
                <a16:creationId xmlns:a16="http://schemas.microsoft.com/office/drawing/2014/main" id="{E9F2240F-582D-4570-9F1F-3A034A37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9004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2065" name="Line 26">
            <a:extLst>
              <a:ext uri="{FF2B5EF4-FFF2-40B4-BE49-F238E27FC236}">
                <a16:creationId xmlns:a16="http://schemas.microsoft.com/office/drawing/2014/main" id="{471D20C8-46EA-4A91-8243-4FF8081AEC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3700" y="38242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Text Box 27">
            <a:extLst>
              <a:ext uri="{FF2B5EF4-FFF2-40B4-BE49-F238E27FC236}">
                <a16:creationId xmlns:a16="http://schemas.microsoft.com/office/drawing/2014/main" id="{058A5BAA-9AF9-4712-81DA-89E971D3C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900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2067" name="Text Box 28">
            <a:extLst>
              <a:ext uri="{FF2B5EF4-FFF2-40B4-BE49-F238E27FC236}">
                <a16:creationId xmlns:a16="http://schemas.microsoft.com/office/drawing/2014/main" id="{BA1E9943-68F9-4B36-AB3B-F1BB73BC0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4586288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Promise to give up the claim is consideration</a:t>
            </a:r>
          </a:p>
        </p:txBody>
      </p:sp>
      <p:sp>
        <p:nvSpPr>
          <p:cNvPr id="2068" name="Text Box 33">
            <a:extLst>
              <a:ext uri="{FF2B5EF4-FFF2-40B4-BE49-F238E27FC236}">
                <a16:creationId xmlns:a16="http://schemas.microsoft.com/office/drawing/2014/main" id="{6AF92343-7486-4389-A400-AB3BA9513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4586288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Promise to give up the claim is </a:t>
            </a:r>
            <a:r>
              <a:rPr lang="en-US" altLang="en-US" sz="1800" i="1"/>
              <a:t>not</a:t>
            </a:r>
            <a:r>
              <a:rPr lang="en-US" altLang="en-US" sz="1800"/>
              <a:t> consideration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8235B1-7C8A-401B-B18B-5D58CAE4EFD1}"/>
              </a:ext>
            </a:extLst>
          </p:cNvPr>
          <p:cNvSpPr txBox="1"/>
          <p:nvPr/>
        </p:nvSpPr>
        <p:spPr>
          <a:xfrm>
            <a:off x="76200" y="38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Claims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ED667-01A7-4190-AF85-162597A0B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Mullen v. Hawkins -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13794-1000-4977-A6B4-6E7079B53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title = title free of claims, doubts, or disputes about ownership. </a:t>
            </a:r>
          </a:p>
          <a:p>
            <a:pPr lvl="1"/>
            <a:r>
              <a:rPr lang="en-US" dirty="0"/>
              <a:t>Required before property can be sold. </a:t>
            </a:r>
          </a:p>
          <a:p>
            <a:r>
              <a:rPr lang="en-US" dirty="0"/>
              <a:t>A quitclaim deed transfers a person’s rights in a piece of property to another person.</a:t>
            </a:r>
          </a:p>
          <a:p>
            <a:pPr lvl="1"/>
            <a:r>
              <a:rPr lang="en-US" dirty="0"/>
              <a:t>There is not guarantee that the person transferring the right actually has it. </a:t>
            </a:r>
          </a:p>
          <a:p>
            <a:pPr lvl="1"/>
            <a:r>
              <a:rPr lang="en-US" dirty="0"/>
              <a:t>So it transfer rights the person might have. </a:t>
            </a:r>
          </a:p>
        </p:txBody>
      </p:sp>
    </p:spTree>
    <p:extLst>
      <p:ext uri="{BB962C8B-B14F-4D97-AF65-F5344CB8AC3E}">
        <p14:creationId xmlns:p14="http://schemas.microsoft.com/office/powerpoint/2010/main" val="306434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07DF7-F2FA-4439-B62F-5B8EE7DB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Mullen v. Hawkins--Facts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D9C74-812B-4173-ACAA-CDECB5A53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Mullen wished to take out a loan on land that he owned. 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lenders were worried that Hawkins might have a claim to the land and hence that Mullen's title was not clear.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Mullen asked Hawkins to sign a quit-claim deed to the land.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Hawkins told Mullen that Hawkins "had no interest in said land; that he had theretofore conveyed it to one of [Mullen's] remote grantors, but, [Mullen] continued to insist on the deed, and offered him $50 if [Hawkins] and his wife would go to Marion--about seven miles--and execute the deed, he accepted the offer, went with his wife to Marion, and executed the quitclaim deed, for which appellant executed to him [a promissory note for $50].“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Mullen later refused to pay off the note, and Hawkins sued for the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5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8EF487-456E-4FE1-B218-84A7045320A4}"/>
              </a:ext>
            </a:extLst>
          </p:cNvPr>
          <p:cNvSpPr/>
          <p:nvPr/>
        </p:nvSpPr>
        <p:spPr>
          <a:xfrm>
            <a:off x="457200" y="638175"/>
            <a:ext cx="8458200" cy="394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9">
            <a:extLst>
              <a:ext uri="{FF2B5EF4-FFF2-40B4-BE49-F238E27FC236}">
                <a16:creationId xmlns:a16="http://schemas.microsoft.com/office/drawing/2014/main" id="{DAD22C3E-5FE0-42AA-AFDA-A7C4E861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817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Claim in dispute?</a:t>
            </a:r>
          </a:p>
        </p:txBody>
      </p:sp>
      <p:sp>
        <p:nvSpPr>
          <p:cNvPr id="2051" name="Line 10">
            <a:extLst>
              <a:ext uri="{FF2B5EF4-FFF2-40B4-BE49-F238E27FC236}">
                <a16:creationId xmlns:a16="http://schemas.microsoft.com/office/drawing/2014/main" id="{6C7B759C-57C2-4509-8647-4C3F92625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0" y="1004888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Text Box 11">
            <a:extLst>
              <a:ext uri="{FF2B5EF4-FFF2-40B4-BE49-F238E27FC236}">
                <a16:creationId xmlns:a16="http://schemas.microsoft.com/office/drawing/2014/main" id="{B92D7288-72E7-4990-AB40-D6A3EF87D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10810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053" name="Text Box 12">
            <a:extLst>
              <a:ext uri="{FF2B5EF4-FFF2-40B4-BE49-F238E27FC236}">
                <a16:creationId xmlns:a16="http://schemas.microsoft.com/office/drawing/2014/main" id="{3BE95116-EF50-4FF2-B2B4-482DB7721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0" y="1843088"/>
            <a:ext cx="3733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A variety of exceptions—e.g. quit claim deeds</a:t>
            </a:r>
          </a:p>
        </p:txBody>
      </p:sp>
      <p:sp>
        <p:nvSpPr>
          <p:cNvPr id="2054" name="Line 14">
            <a:extLst>
              <a:ext uri="{FF2B5EF4-FFF2-40B4-BE49-F238E27FC236}">
                <a16:creationId xmlns:a16="http://schemas.microsoft.com/office/drawing/2014/main" id="{524E01C6-BC42-4047-B304-853B6D3954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1900" y="10048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15">
            <a:extLst>
              <a:ext uri="{FF2B5EF4-FFF2-40B4-BE49-F238E27FC236}">
                <a16:creationId xmlns:a16="http://schemas.microsoft.com/office/drawing/2014/main" id="{9E8BB2E9-FE5D-4D5A-AC71-7AB2DE401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766888"/>
            <a:ext cx="388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Colorable argument for each side?</a:t>
            </a:r>
          </a:p>
        </p:txBody>
      </p:sp>
      <p:sp>
        <p:nvSpPr>
          <p:cNvPr id="2056" name="Text Box 17">
            <a:extLst>
              <a:ext uri="{FF2B5EF4-FFF2-40B4-BE49-F238E27FC236}">
                <a16:creationId xmlns:a16="http://schemas.microsoft.com/office/drawing/2014/main" id="{1A2AFAA2-A5F7-4C0E-B990-506A14C5C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08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2057" name="Line 18">
            <a:extLst>
              <a:ext uri="{FF2B5EF4-FFF2-40B4-BE49-F238E27FC236}">
                <a16:creationId xmlns:a16="http://schemas.microsoft.com/office/drawing/2014/main" id="{5365D536-60CC-4430-9B7B-6DA914246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1300" y="21478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Text Box 19">
            <a:extLst>
              <a:ext uri="{FF2B5EF4-FFF2-40B4-BE49-F238E27FC236}">
                <a16:creationId xmlns:a16="http://schemas.microsoft.com/office/drawing/2014/main" id="{CB1F9348-A9DC-46B3-AB40-D49D7566F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22240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2059" name="Line 20">
            <a:extLst>
              <a:ext uri="{FF2B5EF4-FFF2-40B4-BE49-F238E27FC236}">
                <a16:creationId xmlns:a16="http://schemas.microsoft.com/office/drawing/2014/main" id="{4EC584CC-7D3A-4EC2-88C1-CA04D9C6B4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71700" y="21478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21">
            <a:extLst>
              <a:ext uri="{FF2B5EF4-FFF2-40B4-BE49-F238E27FC236}">
                <a16:creationId xmlns:a16="http://schemas.microsoft.com/office/drawing/2014/main" id="{5B785B96-F298-4F85-BFB5-67021E0C9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2224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2061" name="Text Box 22">
            <a:extLst>
              <a:ext uri="{FF2B5EF4-FFF2-40B4-BE49-F238E27FC236}">
                <a16:creationId xmlns:a16="http://schemas.microsoft.com/office/drawing/2014/main" id="{95C972E2-1BB5-46FF-9BF6-A8223845E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2909888"/>
            <a:ext cx="1676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Promises are consideration for each other</a:t>
            </a:r>
          </a:p>
        </p:txBody>
      </p:sp>
      <p:sp>
        <p:nvSpPr>
          <p:cNvPr id="2062" name="Text Box 23">
            <a:extLst>
              <a:ext uri="{FF2B5EF4-FFF2-40B4-BE49-F238E27FC236}">
                <a16:creationId xmlns:a16="http://schemas.microsoft.com/office/drawing/2014/main" id="{B848C32C-170F-4524-9B29-3B3E543A0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2909888"/>
            <a:ext cx="1828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Good faith belief that the claim is valid?</a:t>
            </a:r>
          </a:p>
        </p:txBody>
      </p:sp>
      <p:sp>
        <p:nvSpPr>
          <p:cNvPr id="2063" name="Line 24">
            <a:extLst>
              <a:ext uri="{FF2B5EF4-FFF2-40B4-BE49-F238E27FC236}">
                <a16:creationId xmlns:a16="http://schemas.microsoft.com/office/drawing/2014/main" id="{AAA8EF66-3DB0-4162-B732-D61279D33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38242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25">
            <a:extLst>
              <a:ext uri="{FF2B5EF4-FFF2-40B4-BE49-F238E27FC236}">
                <a16:creationId xmlns:a16="http://schemas.microsoft.com/office/drawing/2014/main" id="{E9F2240F-582D-4570-9F1F-3A034A37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9004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2065" name="Line 26">
            <a:extLst>
              <a:ext uri="{FF2B5EF4-FFF2-40B4-BE49-F238E27FC236}">
                <a16:creationId xmlns:a16="http://schemas.microsoft.com/office/drawing/2014/main" id="{471D20C8-46EA-4A91-8243-4FF8081AEC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3700" y="382428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Text Box 27">
            <a:extLst>
              <a:ext uri="{FF2B5EF4-FFF2-40B4-BE49-F238E27FC236}">
                <a16:creationId xmlns:a16="http://schemas.microsoft.com/office/drawing/2014/main" id="{058A5BAA-9AF9-4712-81DA-89E971D3C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900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2067" name="Text Box 28">
            <a:extLst>
              <a:ext uri="{FF2B5EF4-FFF2-40B4-BE49-F238E27FC236}">
                <a16:creationId xmlns:a16="http://schemas.microsoft.com/office/drawing/2014/main" id="{BA1E9943-68F9-4B36-AB3B-F1BB73BC0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4586288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Promise to give up the claim is consideration</a:t>
            </a:r>
          </a:p>
        </p:txBody>
      </p:sp>
      <p:sp>
        <p:nvSpPr>
          <p:cNvPr id="2068" name="Text Box 33">
            <a:extLst>
              <a:ext uri="{FF2B5EF4-FFF2-40B4-BE49-F238E27FC236}">
                <a16:creationId xmlns:a16="http://schemas.microsoft.com/office/drawing/2014/main" id="{6AF92343-7486-4389-A400-AB3BA9513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4586288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Promise to give up the claim is </a:t>
            </a:r>
            <a:r>
              <a:rPr lang="en-US" altLang="en-US" sz="1800" i="1"/>
              <a:t>not</a:t>
            </a:r>
            <a:r>
              <a:rPr lang="en-US" altLang="en-US" sz="1800"/>
              <a:t> consideration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8235B1-7C8A-401B-B18B-5D58CAE4EFD1}"/>
              </a:ext>
            </a:extLst>
          </p:cNvPr>
          <p:cNvSpPr txBox="1"/>
          <p:nvPr/>
        </p:nvSpPr>
        <p:spPr>
          <a:xfrm>
            <a:off x="76200" y="38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405918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8E16-7F4E-414E-B295-4D83B6F4B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 Exception?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0C1EB-5B0B-42DB-A0B3-6E542B9AD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good public policy to make it easy to demonstrate the title </a:t>
            </a:r>
            <a:r>
              <a:rPr lang="en-US"/>
              <a:t>is clear. </a:t>
            </a:r>
          </a:p>
        </p:txBody>
      </p:sp>
    </p:spTree>
    <p:extLst>
      <p:ext uri="{BB962C8B-B14F-4D97-AF65-F5344CB8AC3E}">
        <p14:creationId xmlns:p14="http://schemas.microsoft.com/office/powerpoint/2010/main" val="206297552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2311</TotalTime>
  <Words>474</Words>
  <Application>Microsoft Office PowerPoint</Application>
  <PresentationFormat>On-screen Show (4:3)</PresentationFormat>
  <Paragraphs>73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Wingdings</vt:lpstr>
      <vt:lpstr>Edge</vt:lpstr>
      <vt:lpstr>Debts And Claims</vt:lpstr>
      <vt:lpstr>PowerPoint Presentation</vt:lpstr>
      <vt:lpstr>PowerPoint Presentation</vt:lpstr>
      <vt:lpstr>Mullen v. Hawkins - Terminology</vt:lpstr>
      <vt:lpstr>Mullen v. Hawkins--Facts</vt:lpstr>
      <vt:lpstr>PowerPoint Presentation</vt:lpstr>
      <vt:lpstr>Why An Exception?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364</cp:revision>
  <dcterms:created xsi:type="dcterms:W3CDTF">2004-02-06T21:25:14Z</dcterms:created>
  <dcterms:modified xsi:type="dcterms:W3CDTF">2021-09-06T20:03:46Z</dcterms:modified>
</cp:coreProperties>
</file>